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7"/>
  </p:notesMasterIdLst>
  <p:sldIdLst>
    <p:sldId id="320" r:id="rId2"/>
    <p:sldId id="321" r:id="rId3"/>
    <p:sldId id="322" r:id="rId4"/>
    <p:sldId id="305" r:id="rId5"/>
    <p:sldId id="323"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B9BD5"/>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40" autoAdjust="0"/>
    <p:restoredTop sz="78364" autoAdjust="0"/>
  </p:normalViewPr>
  <p:slideViewPr>
    <p:cSldViewPr>
      <p:cViewPr varScale="1">
        <p:scale>
          <a:sx n="54" d="100"/>
          <a:sy n="54" d="100"/>
        </p:scale>
        <p:origin x="1212" y="66"/>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19-Jul-19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arxiv.org/ftp/arxiv/papers/1202/1202.3725.pdf"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Features or the outcome variable must be discretized before applying filter to real-valued features in a prediction (regression) problem</a:t>
            </a:r>
          </a:p>
          <a:p>
            <a:r>
              <a:rPr lang="en-US" sz="1200" b="0" i="0" kern="1200" dirty="0" smtClean="0">
                <a:solidFill>
                  <a:schemeClr val="tx1"/>
                </a:solidFill>
                <a:effectLst/>
                <a:latin typeface="+mn-lt"/>
                <a:ea typeface="+mn-ea"/>
                <a:cs typeface="+mn-cs"/>
              </a:rPr>
              <a:t>Metrics can be applied naturally to real-valued features in a binary classification problem</a:t>
            </a:r>
          </a:p>
          <a:p>
            <a:r>
              <a:rPr lang="en-US" sz="1200" b="0" i="0" kern="1200" dirty="0" smtClean="0">
                <a:solidFill>
                  <a:schemeClr val="tx1"/>
                </a:solidFill>
                <a:effectLst/>
                <a:latin typeface="+mn-lt"/>
                <a:ea typeface="+mn-ea"/>
                <a:cs typeface="+mn-cs"/>
              </a:rPr>
              <a:t>Metrics can be applied naturally to real-valued features in a multi-class classification problem</a:t>
            </a:r>
          </a:p>
          <a:p>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3</a:t>
            </a:fld>
            <a:endParaRPr lang="en-US"/>
          </a:p>
        </p:txBody>
      </p:sp>
    </p:spTree>
    <p:extLst>
      <p:ext uri="{BB962C8B-B14F-4D97-AF65-F5344CB8AC3E}">
        <p14:creationId xmlns:p14="http://schemas.microsoft.com/office/powerpoint/2010/main" val="12809546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Fisher's ratio is a measure for (linear) discriminating power of a variable</a:t>
            </a:r>
          </a:p>
          <a:p>
            <a:pPr>
              <a:lnSpc>
                <a:spcPct val="150000"/>
              </a:lnSpc>
              <a:buFont typeface="Wingdings" panose="05000000000000000000" pitchFamily="2" charset="2"/>
              <a:buChar char="Ø"/>
            </a:pPr>
            <a:r>
              <a:rPr lang="en-US" sz="1200" dirty="0" smtClean="0"/>
              <a:t>Maximum between class variance (difference of means)</a:t>
            </a:r>
          </a:p>
          <a:p>
            <a:pPr>
              <a:lnSpc>
                <a:spcPct val="150000"/>
              </a:lnSpc>
              <a:buFont typeface="Wingdings" panose="05000000000000000000" pitchFamily="2" charset="2"/>
              <a:buChar char="Ø"/>
            </a:pPr>
            <a:r>
              <a:rPr lang="en-US" sz="1200" dirty="0" smtClean="0"/>
              <a:t>Minimum within class variance (sum of variances).</a:t>
            </a:r>
          </a:p>
          <a:p>
            <a:endParaRPr lang="en-US" dirty="0" smtClean="0"/>
          </a:p>
          <a:p>
            <a:r>
              <a:rPr lang="en-US" dirty="0" smtClean="0"/>
              <a:t>The Fisher Ratio is defined as the ratio of the variance of the between classes to the variance of within classes </a:t>
            </a:r>
          </a:p>
          <a:p>
            <a:endParaRPr lang="en-US" dirty="0" smtClean="0"/>
          </a:p>
          <a:p>
            <a:r>
              <a:rPr lang="en-US" dirty="0" smtClean="0"/>
              <a:t>Because the score of each feature is computed independently, the features selected by the heuristic algorithm is suboptimal. More importantly, as we mentioned before, the heuristic algorithm fails to select those features which have relatively low individual scores but a very high score when they are combined together as a whole. In addition, it cannot handle redundant features.</a:t>
            </a:r>
          </a:p>
          <a:p>
            <a:r>
              <a:rPr lang="en-US" dirty="0" smtClean="0">
                <a:hlinkClick r:id="rId3"/>
              </a:rPr>
              <a:t>https://arxiv.org/ftp/arxiv/papers/1202/1202.3725.pdf</a:t>
            </a:r>
            <a:endParaRPr lang="en-US" dirty="0"/>
          </a:p>
        </p:txBody>
      </p:sp>
      <p:sp>
        <p:nvSpPr>
          <p:cNvPr id="4" name="Slide Number Placeholder 3"/>
          <p:cNvSpPr>
            <a:spLocks noGrp="1"/>
          </p:cNvSpPr>
          <p:nvPr>
            <p:ph type="sldNum" sz="quarter" idx="10"/>
          </p:nvPr>
        </p:nvSpPr>
        <p:spPr/>
        <p:txBody>
          <a:bodyPr/>
          <a:lstStyle/>
          <a:p>
            <a:fld id="{62B1DED4-035E-4548-AB9E-F9B1FE638F58}" type="slidenum">
              <a:rPr lang="en-US" smtClean="0"/>
              <a:t>4</a:t>
            </a:fld>
            <a:endParaRPr lang="en-US"/>
          </a:p>
        </p:txBody>
      </p:sp>
    </p:spTree>
    <p:extLst>
      <p:ext uri="{BB962C8B-B14F-4D97-AF65-F5344CB8AC3E}">
        <p14:creationId xmlns:p14="http://schemas.microsoft.com/office/powerpoint/2010/main" val="26933994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IN" dirty="0" smtClean="0"/>
              <a:t>Feature subset selection using </a:t>
            </a:r>
            <a:r>
              <a:rPr lang="en-US" dirty="0" smtClean="0">
                <a:latin typeface="Helvetica" panose="020B0604020202020204" pitchFamily="34" charset="0"/>
                <a:cs typeface="Helvetica" panose="020B0604020202020204" pitchFamily="34" charset="0"/>
              </a:rPr>
              <a:t>Fisher Score</a:t>
            </a:r>
            <a:r>
              <a:rPr lang="en-US" dirty="0">
                <a:latin typeface="Helvetica" panose="020B0604020202020204" pitchFamily="34" charset="0"/>
                <a:cs typeface="Helvetica" panose="020B0604020202020204" pitchFamily="34" charset="0"/>
              </a:rPr>
              <a:t/>
            </a:r>
            <a:br>
              <a:rPr lang="en-US" dirty="0">
                <a:latin typeface="Helvetica" panose="020B0604020202020204" pitchFamily="34" charset="0"/>
                <a:cs typeface="Helvetica" panose="020B0604020202020204" pitchFamily="34" charset="0"/>
              </a:rPr>
            </a:br>
            <a:endParaRPr lang="en-US" dirty="0"/>
          </a:p>
        </p:txBody>
      </p:sp>
      <p:sp>
        <p:nvSpPr>
          <p:cNvPr id="6" name="Subtitle 5"/>
          <p:cNvSpPr>
            <a:spLocks noGrp="1"/>
          </p:cNvSpPr>
          <p:nvPr>
            <p:ph type="subTitle" idx="1"/>
          </p:nvPr>
        </p:nvSpPr>
        <p:spPr/>
        <p:txBody>
          <a:bodyPr/>
          <a:lstStyle/>
          <a:p>
            <a:r>
              <a:rPr lang="en-US" sz="1800" dirty="0" err="1" smtClean="0">
                <a:solidFill>
                  <a:srgbClr val="211D71"/>
                </a:solidFill>
              </a:rPr>
              <a:t>Prof.Aruna</a:t>
            </a:r>
            <a:r>
              <a:rPr lang="en-US" sz="1800" dirty="0" smtClean="0">
                <a:solidFill>
                  <a:srgbClr val="211D71"/>
                </a:solidFill>
              </a:rPr>
              <a:t> </a:t>
            </a:r>
            <a:r>
              <a:rPr lang="en-US" sz="1800" dirty="0" err="1" smtClean="0">
                <a:solidFill>
                  <a:srgbClr val="211D71"/>
                </a:solidFill>
              </a:rPr>
              <a:t>Malapati</a:t>
            </a:r>
            <a:endParaRPr lang="en-US" sz="1800" dirty="0">
              <a:solidFill>
                <a:srgbClr val="211D71"/>
              </a:solidFill>
            </a:endParaRPr>
          </a:p>
        </p:txBody>
      </p:sp>
    </p:spTree>
    <p:extLst>
      <p:ext uri="{BB962C8B-B14F-4D97-AF65-F5344CB8AC3E}">
        <p14:creationId xmlns:p14="http://schemas.microsoft.com/office/powerpoint/2010/main" val="11307308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Text Placeholder 2"/>
          <p:cNvSpPr>
            <a:spLocks noGrp="1"/>
          </p:cNvSpPr>
          <p:nvPr>
            <p:ph type="body" sz="quarter" idx="13"/>
          </p:nvPr>
        </p:nvSpPr>
        <p:spPr/>
        <p:txBody>
          <a:bodyPr>
            <a:normAutofit/>
          </a:bodyPr>
          <a:lstStyle/>
          <a:p>
            <a:pPr>
              <a:lnSpc>
                <a:spcPct val="150000"/>
              </a:lnSpc>
              <a:buFont typeface="Wingdings" panose="05000000000000000000" pitchFamily="2" charset="2"/>
              <a:buChar char="Ø"/>
            </a:pPr>
            <a:r>
              <a:rPr lang="en-US" sz="2400" dirty="0" smtClean="0"/>
              <a:t>Define the inter and </a:t>
            </a:r>
            <a:r>
              <a:rPr lang="en-US" sz="2400" dirty="0" err="1" smtClean="0"/>
              <a:t>intraclass</a:t>
            </a:r>
            <a:r>
              <a:rPr lang="en-US" sz="2400" dirty="0" smtClean="0"/>
              <a:t> distances</a:t>
            </a:r>
          </a:p>
          <a:p>
            <a:pPr>
              <a:lnSpc>
                <a:spcPct val="150000"/>
              </a:lnSpc>
              <a:buFont typeface="Wingdings" panose="05000000000000000000" pitchFamily="2" charset="2"/>
              <a:buChar char="Ø"/>
            </a:pPr>
            <a:r>
              <a:rPr lang="en-US" sz="2400" dirty="0" smtClean="0"/>
              <a:t>Formulate the Fischer score filter </a:t>
            </a:r>
            <a:endParaRPr lang="en-US" sz="2400" dirty="0"/>
          </a:p>
        </p:txBody>
      </p:sp>
    </p:spTree>
    <p:extLst>
      <p:ext uri="{BB962C8B-B14F-4D97-AF65-F5344CB8AC3E}">
        <p14:creationId xmlns:p14="http://schemas.microsoft.com/office/powerpoint/2010/main" val="4004073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class </a:t>
            </a:r>
            <a:r>
              <a:rPr lang="en-US" dirty="0"/>
              <a:t>information </a:t>
            </a:r>
            <a:r>
              <a:rPr lang="en-US" dirty="0" smtClean="0"/>
              <a:t>is useful</a:t>
            </a:r>
            <a:r>
              <a:rPr lang="en-US" dirty="0"/>
              <a:t>?</a:t>
            </a:r>
          </a:p>
        </p:txBody>
      </p:sp>
      <p:sp>
        <p:nvSpPr>
          <p:cNvPr id="3" name="Text Placeholder 2"/>
          <p:cNvSpPr>
            <a:spLocks noGrp="1"/>
          </p:cNvSpPr>
          <p:nvPr>
            <p:ph type="body" sz="quarter" idx="13"/>
          </p:nvPr>
        </p:nvSpPr>
        <p:spPr>
          <a:xfrm>
            <a:off x="533401" y="1295400"/>
            <a:ext cx="5791199" cy="5334000"/>
          </a:xfrm>
        </p:spPr>
        <p:txBody>
          <a:bodyPr>
            <a:normAutofit/>
          </a:bodyPr>
          <a:lstStyle/>
          <a:p>
            <a:pPr>
              <a:lnSpc>
                <a:spcPct val="150000"/>
              </a:lnSpc>
              <a:buFont typeface="Wingdings" panose="05000000000000000000" pitchFamily="2" charset="2"/>
              <a:buChar char="Ø"/>
            </a:pPr>
            <a:r>
              <a:rPr lang="en-US" sz="2400" dirty="0" smtClean="0"/>
              <a:t>Applicable for classification problems with numeric features.</a:t>
            </a:r>
          </a:p>
          <a:p>
            <a:pPr>
              <a:lnSpc>
                <a:spcPct val="150000"/>
              </a:lnSpc>
              <a:buFont typeface="Wingdings" panose="05000000000000000000" pitchFamily="2" charset="2"/>
              <a:buChar char="Ø"/>
            </a:pPr>
            <a:r>
              <a:rPr lang="en-US" sz="2400" dirty="0" smtClean="0"/>
              <a:t>Between-class </a:t>
            </a:r>
            <a:r>
              <a:rPr lang="en-US" sz="2400" dirty="0"/>
              <a:t>distance – Distance between the centroids of different </a:t>
            </a:r>
            <a:r>
              <a:rPr lang="en-US" sz="2400" dirty="0" smtClean="0"/>
              <a:t>classes</a:t>
            </a:r>
          </a:p>
          <a:p>
            <a:pPr>
              <a:lnSpc>
                <a:spcPct val="150000"/>
              </a:lnSpc>
              <a:buFont typeface="Wingdings" panose="05000000000000000000" pitchFamily="2" charset="2"/>
              <a:buChar char="Ø"/>
            </a:pPr>
            <a:r>
              <a:rPr lang="en-US" sz="2400" dirty="0" smtClean="0"/>
              <a:t>Within-class </a:t>
            </a:r>
            <a:r>
              <a:rPr lang="en-US" sz="2400" dirty="0"/>
              <a:t>distance – Accumulated distance of an instance to the centroid of its class</a:t>
            </a:r>
          </a:p>
        </p:txBody>
      </p:sp>
      <p:grpSp>
        <p:nvGrpSpPr>
          <p:cNvPr id="57" name="Group 56"/>
          <p:cNvGrpSpPr/>
          <p:nvPr/>
        </p:nvGrpSpPr>
        <p:grpSpPr>
          <a:xfrm>
            <a:off x="7772400" y="2646231"/>
            <a:ext cx="3962400" cy="2611569"/>
            <a:chOff x="7772400" y="2646231"/>
            <a:chExt cx="3962400" cy="2611569"/>
          </a:xfrm>
        </p:grpSpPr>
        <p:grpSp>
          <p:nvGrpSpPr>
            <p:cNvPr id="8" name="Group 7"/>
            <p:cNvGrpSpPr/>
            <p:nvPr/>
          </p:nvGrpSpPr>
          <p:grpSpPr>
            <a:xfrm>
              <a:off x="7772400" y="2646231"/>
              <a:ext cx="3962400" cy="2611569"/>
              <a:chOff x="7772400" y="1981200"/>
              <a:chExt cx="2743200" cy="1512332"/>
            </a:xfrm>
          </p:grpSpPr>
          <p:sp>
            <p:nvSpPr>
              <p:cNvPr id="10" name="Flowchart: Connector 9"/>
              <p:cNvSpPr/>
              <p:nvPr/>
            </p:nvSpPr>
            <p:spPr>
              <a:xfrm>
                <a:off x="7772400" y="20574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owchart: Connector 10"/>
              <p:cNvSpPr/>
              <p:nvPr/>
            </p:nvSpPr>
            <p:spPr>
              <a:xfrm>
                <a:off x="8001000" y="20574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lowchart: Connector 11"/>
              <p:cNvSpPr/>
              <p:nvPr/>
            </p:nvSpPr>
            <p:spPr>
              <a:xfrm>
                <a:off x="8153400" y="22098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Connector 12"/>
              <p:cNvSpPr/>
              <p:nvPr/>
            </p:nvSpPr>
            <p:spPr>
              <a:xfrm>
                <a:off x="8229600" y="25146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lowchart: Connector 13"/>
              <p:cNvSpPr/>
              <p:nvPr/>
            </p:nvSpPr>
            <p:spPr>
              <a:xfrm>
                <a:off x="8458200" y="25146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lowchart: Connector 14"/>
              <p:cNvSpPr/>
              <p:nvPr/>
            </p:nvSpPr>
            <p:spPr>
              <a:xfrm>
                <a:off x="8686800" y="25908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lowchart: Connector 15"/>
              <p:cNvSpPr/>
              <p:nvPr/>
            </p:nvSpPr>
            <p:spPr>
              <a:xfrm>
                <a:off x="8686800" y="22860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Connector 16"/>
              <p:cNvSpPr/>
              <p:nvPr/>
            </p:nvSpPr>
            <p:spPr>
              <a:xfrm>
                <a:off x="8382000" y="22860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lowchart: Connector 17"/>
              <p:cNvSpPr/>
              <p:nvPr/>
            </p:nvSpPr>
            <p:spPr>
              <a:xfrm>
                <a:off x="8229600" y="2011681"/>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lowchart: Connector 18"/>
              <p:cNvSpPr/>
              <p:nvPr/>
            </p:nvSpPr>
            <p:spPr>
              <a:xfrm>
                <a:off x="7772400" y="22555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lowchart: Connector 19"/>
              <p:cNvSpPr/>
              <p:nvPr/>
            </p:nvSpPr>
            <p:spPr>
              <a:xfrm>
                <a:off x="8001000" y="22555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lowchart: Connector 20"/>
              <p:cNvSpPr/>
              <p:nvPr/>
            </p:nvSpPr>
            <p:spPr>
              <a:xfrm>
                <a:off x="8153400" y="24079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Connector 21"/>
              <p:cNvSpPr/>
              <p:nvPr/>
            </p:nvSpPr>
            <p:spPr>
              <a:xfrm>
                <a:off x="8229600" y="27127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lowchart: Connector 22"/>
              <p:cNvSpPr/>
              <p:nvPr/>
            </p:nvSpPr>
            <p:spPr>
              <a:xfrm>
                <a:off x="8458200" y="27127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lowchart: Connector 23"/>
              <p:cNvSpPr/>
              <p:nvPr/>
            </p:nvSpPr>
            <p:spPr>
              <a:xfrm>
                <a:off x="8686800" y="27889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lowchart: Connector 24"/>
              <p:cNvSpPr/>
              <p:nvPr/>
            </p:nvSpPr>
            <p:spPr>
              <a:xfrm>
                <a:off x="8686800" y="24841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lowchart: Connector 25"/>
              <p:cNvSpPr/>
              <p:nvPr/>
            </p:nvSpPr>
            <p:spPr>
              <a:xfrm>
                <a:off x="8382000" y="24841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lowchart: Connector 26"/>
              <p:cNvSpPr/>
              <p:nvPr/>
            </p:nvSpPr>
            <p:spPr>
              <a:xfrm>
                <a:off x="8229600" y="22098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lowchart: Connector 27"/>
              <p:cNvSpPr/>
              <p:nvPr/>
            </p:nvSpPr>
            <p:spPr>
              <a:xfrm>
                <a:off x="9525000" y="20269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lowchart: Connector 28"/>
              <p:cNvSpPr/>
              <p:nvPr/>
            </p:nvSpPr>
            <p:spPr>
              <a:xfrm>
                <a:off x="9753600" y="20269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lowchart: Connector 29"/>
              <p:cNvSpPr/>
              <p:nvPr/>
            </p:nvSpPr>
            <p:spPr>
              <a:xfrm>
                <a:off x="9906000" y="21793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lowchart: Connector 30"/>
              <p:cNvSpPr/>
              <p:nvPr/>
            </p:nvSpPr>
            <p:spPr>
              <a:xfrm>
                <a:off x="9982200" y="24841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lowchart: Connector 31"/>
              <p:cNvSpPr/>
              <p:nvPr/>
            </p:nvSpPr>
            <p:spPr>
              <a:xfrm>
                <a:off x="10210800" y="24841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lowchart: Connector 32"/>
              <p:cNvSpPr/>
              <p:nvPr/>
            </p:nvSpPr>
            <p:spPr>
              <a:xfrm>
                <a:off x="10439400" y="25603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lowchart: Connector 33"/>
              <p:cNvSpPr/>
              <p:nvPr/>
            </p:nvSpPr>
            <p:spPr>
              <a:xfrm>
                <a:off x="10439400" y="22555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lowchart: Connector 34"/>
              <p:cNvSpPr/>
              <p:nvPr/>
            </p:nvSpPr>
            <p:spPr>
              <a:xfrm>
                <a:off x="10134600" y="22555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lowchart: Connector 35"/>
              <p:cNvSpPr/>
              <p:nvPr/>
            </p:nvSpPr>
            <p:spPr>
              <a:xfrm>
                <a:off x="9982200" y="1981200"/>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lowchart: Connector 36"/>
              <p:cNvSpPr/>
              <p:nvPr/>
            </p:nvSpPr>
            <p:spPr>
              <a:xfrm>
                <a:off x="9525000" y="22250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lowchart: Connector 37"/>
              <p:cNvSpPr/>
              <p:nvPr/>
            </p:nvSpPr>
            <p:spPr>
              <a:xfrm>
                <a:off x="9753600" y="22250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lowchart: Connector 38"/>
              <p:cNvSpPr/>
              <p:nvPr/>
            </p:nvSpPr>
            <p:spPr>
              <a:xfrm>
                <a:off x="9906000" y="23774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lowchart: Connector 39"/>
              <p:cNvSpPr/>
              <p:nvPr/>
            </p:nvSpPr>
            <p:spPr>
              <a:xfrm>
                <a:off x="9982200" y="26822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lowchart: Connector 40"/>
              <p:cNvSpPr/>
              <p:nvPr/>
            </p:nvSpPr>
            <p:spPr>
              <a:xfrm>
                <a:off x="10210800" y="26822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lowchart: Connector 41"/>
              <p:cNvSpPr/>
              <p:nvPr/>
            </p:nvSpPr>
            <p:spPr>
              <a:xfrm>
                <a:off x="10439400" y="27584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lowchart: Connector 42"/>
              <p:cNvSpPr/>
              <p:nvPr/>
            </p:nvSpPr>
            <p:spPr>
              <a:xfrm>
                <a:off x="10439400" y="24536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lowchart: Connector 43"/>
              <p:cNvSpPr/>
              <p:nvPr/>
            </p:nvSpPr>
            <p:spPr>
              <a:xfrm>
                <a:off x="10134600" y="24536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lowchart: Connector 44"/>
              <p:cNvSpPr/>
              <p:nvPr/>
            </p:nvSpPr>
            <p:spPr>
              <a:xfrm>
                <a:off x="9982200" y="21793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p:cNvCxnSpPr/>
              <p:nvPr/>
            </p:nvCxnSpPr>
            <p:spPr>
              <a:xfrm>
                <a:off x="7772400" y="3124200"/>
                <a:ext cx="0" cy="76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8839200" y="3124200"/>
                <a:ext cx="0" cy="76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V="1">
                <a:off x="7772400" y="3154681"/>
                <a:ext cx="1066800" cy="7619"/>
              </a:xfrm>
              <a:prstGeom prst="line">
                <a:avLst/>
              </a:prstGeom>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7879612" y="3124200"/>
                <a:ext cx="776175" cy="369332"/>
              </a:xfrm>
              <a:prstGeom prst="rect">
                <a:avLst/>
              </a:prstGeom>
              <a:noFill/>
            </p:spPr>
            <p:txBody>
              <a:bodyPr wrap="none" rtlCol="0">
                <a:spAutoFit/>
              </a:bodyPr>
              <a:lstStyle/>
              <a:p>
                <a:r>
                  <a:rPr lang="en-US" dirty="0" smtClean="0">
                    <a:solidFill>
                      <a:srgbClr val="0070C0"/>
                    </a:solidFill>
                  </a:rPr>
                  <a:t>within</a:t>
                </a:r>
                <a:endParaRPr lang="en-US" dirty="0">
                  <a:solidFill>
                    <a:srgbClr val="0070C0"/>
                  </a:solidFill>
                </a:endParaRPr>
              </a:p>
            </p:txBody>
          </p:sp>
          <p:cxnSp>
            <p:nvCxnSpPr>
              <p:cNvPr id="50" name="Straight Connector 49"/>
              <p:cNvCxnSpPr/>
              <p:nvPr/>
            </p:nvCxnSpPr>
            <p:spPr>
              <a:xfrm>
                <a:off x="8324764" y="3015734"/>
                <a:ext cx="0" cy="7620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10134600" y="3015734"/>
                <a:ext cx="0" cy="762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flipV="1">
                <a:off x="8324764" y="3046215"/>
                <a:ext cx="1809836" cy="762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8920673" y="2709482"/>
                <a:ext cx="1013354" cy="369332"/>
              </a:xfrm>
              <a:prstGeom prst="rect">
                <a:avLst/>
              </a:prstGeom>
              <a:noFill/>
            </p:spPr>
            <p:txBody>
              <a:bodyPr wrap="none" rtlCol="0">
                <a:spAutoFit/>
              </a:bodyPr>
              <a:lstStyle/>
              <a:p>
                <a:r>
                  <a:rPr lang="en-US" dirty="0" smtClean="0">
                    <a:solidFill>
                      <a:srgbClr val="C00000"/>
                    </a:solidFill>
                  </a:rPr>
                  <a:t>between</a:t>
                </a:r>
                <a:endParaRPr lang="en-US" dirty="0">
                  <a:solidFill>
                    <a:srgbClr val="C00000"/>
                  </a:solidFill>
                </a:endParaRPr>
              </a:p>
            </p:txBody>
          </p:sp>
          <p:cxnSp>
            <p:nvCxnSpPr>
              <p:cNvPr id="54" name="Straight Connector 53"/>
              <p:cNvCxnSpPr/>
              <p:nvPr/>
            </p:nvCxnSpPr>
            <p:spPr>
              <a:xfrm>
                <a:off x="10134600" y="2971800"/>
                <a:ext cx="0" cy="12013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55" name="Oval 54"/>
            <p:cNvSpPr/>
            <p:nvPr/>
          </p:nvSpPr>
          <p:spPr>
            <a:xfrm>
              <a:off x="8432800" y="3241448"/>
              <a:ext cx="304800" cy="3810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10977033" y="3147392"/>
              <a:ext cx="304800" cy="38100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79594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7"/>
                                        </p:tgtEl>
                                        <p:attrNameLst>
                                          <p:attrName>style.visibility</p:attrName>
                                        </p:attrNameLst>
                                      </p:cBhvr>
                                      <p:to>
                                        <p:strVal val="visible"/>
                                      </p:to>
                                    </p:set>
                                    <p:anim calcmode="lin" valueType="num">
                                      <p:cBhvr additive="base">
                                        <p:cTn id="13" dur="500" fill="hold"/>
                                        <p:tgtEl>
                                          <p:spTgt spid="57"/>
                                        </p:tgtEl>
                                        <p:attrNameLst>
                                          <p:attrName>ppt_x</p:attrName>
                                        </p:attrNameLst>
                                      </p:cBhvr>
                                      <p:tavLst>
                                        <p:tav tm="0">
                                          <p:val>
                                            <p:strVal val="#ppt_x"/>
                                          </p:val>
                                        </p:tav>
                                        <p:tav tm="100000">
                                          <p:val>
                                            <p:strVal val="#ppt_x"/>
                                          </p:val>
                                        </p:tav>
                                      </p:tavLst>
                                    </p:anim>
                                    <p:anim calcmode="lin" valueType="num">
                                      <p:cBhvr additive="base">
                                        <p:cTn id="14"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Fisher Score</a:t>
            </a:r>
          </a:p>
        </p:txBody>
      </p:sp>
      <p:sp>
        <p:nvSpPr>
          <p:cNvPr id="3" name="Text Placeholder 2"/>
          <p:cNvSpPr>
            <a:spLocks noGrp="1"/>
          </p:cNvSpPr>
          <p:nvPr>
            <p:ph type="body" sz="quarter" idx="13"/>
          </p:nvPr>
        </p:nvSpPr>
        <p:spPr>
          <a:xfrm>
            <a:off x="495300" y="1066800"/>
            <a:ext cx="11468100" cy="5579151"/>
          </a:xfrm>
        </p:spPr>
        <p:txBody>
          <a:bodyPr>
            <a:normAutofit/>
          </a:bodyPr>
          <a:lstStyle/>
          <a:p>
            <a:pPr>
              <a:lnSpc>
                <a:spcPct val="150000"/>
              </a:lnSpc>
              <a:buFont typeface="Wingdings" panose="05000000000000000000" pitchFamily="2" charset="2"/>
              <a:buChar char="Ø"/>
            </a:pPr>
            <a:r>
              <a:rPr lang="en-US" sz="2400" dirty="0"/>
              <a:t>Fisher score is the measure the ratio of the average interclass separation to the average </a:t>
            </a:r>
            <a:r>
              <a:rPr lang="en-US" sz="2400" dirty="0" err="1"/>
              <a:t>intraclass</a:t>
            </a:r>
            <a:r>
              <a:rPr lang="en-US" sz="2400" dirty="0"/>
              <a:t> separation</a:t>
            </a:r>
            <a:r>
              <a:rPr lang="en-US" sz="2400" dirty="0" smtClean="0"/>
              <a:t>.</a:t>
            </a:r>
          </a:p>
          <a:p>
            <a:pPr>
              <a:lnSpc>
                <a:spcPct val="150000"/>
              </a:lnSpc>
              <a:buFont typeface="Wingdings" panose="05000000000000000000" pitchFamily="2" charset="2"/>
              <a:buChar char="Ø"/>
            </a:pPr>
            <a:r>
              <a:rPr lang="en-US" sz="2400" dirty="0">
                <a:solidFill>
                  <a:srgbClr val="FF0000"/>
                </a:solidFill>
              </a:rPr>
              <a:t>The larger the Fisher score, the greater the discriminatory power of the attribute</a:t>
            </a:r>
            <a:r>
              <a:rPr lang="en-US" sz="2400" dirty="0" smtClean="0">
                <a:solidFill>
                  <a:srgbClr val="FF0000"/>
                </a:solidFill>
              </a:rPr>
              <a:t>.</a:t>
            </a:r>
          </a:p>
          <a:p>
            <a:pPr>
              <a:lnSpc>
                <a:spcPct val="150000"/>
              </a:lnSpc>
              <a:buFont typeface="Wingdings" panose="05000000000000000000" pitchFamily="2" charset="2"/>
              <a:buChar char="Ø"/>
            </a:pPr>
            <a:endParaRPr lang="en-US" sz="2400" dirty="0" smtClean="0"/>
          </a:p>
          <a:p>
            <a:pPr>
              <a:lnSpc>
                <a:spcPct val="150000"/>
              </a:lnSpc>
              <a:buFont typeface="Wingdings" panose="05000000000000000000" pitchFamily="2" charset="2"/>
              <a:buChar char="Ø"/>
            </a:pPr>
            <a:endParaRPr lang="en-US" sz="2400" dirty="0"/>
          </a:p>
          <a:p>
            <a:pPr>
              <a:lnSpc>
                <a:spcPct val="150000"/>
              </a:lnSpc>
              <a:buFont typeface="Wingdings" panose="05000000000000000000" pitchFamily="2" charset="2"/>
              <a:buChar char="Ø"/>
            </a:pPr>
            <a:endParaRPr lang="en-US" sz="2400" dirty="0" smtClean="0"/>
          </a:p>
          <a:p>
            <a:pPr>
              <a:lnSpc>
                <a:spcPct val="150000"/>
              </a:lnSpc>
              <a:buFont typeface="Wingdings" panose="05000000000000000000" pitchFamily="2" charset="2"/>
              <a:buChar char="Ø"/>
            </a:pPr>
            <a:r>
              <a:rPr lang="en-US" sz="2400" dirty="0" smtClean="0">
                <a:solidFill>
                  <a:srgbClr val="FF0000"/>
                </a:solidFill>
              </a:rPr>
              <a:t>This score is often referred as signal to noise ratio</a:t>
            </a:r>
            <a:endParaRPr lang="en-US" sz="2400" dirty="0">
              <a:solidFill>
                <a:srgbClr val="FF0000"/>
              </a:solidFill>
            </a:endParaRPr>
          </a:p>
          <a:p>
            <a:pPr>
              <a:lnSpc>
                <a:spcPct val="150000"/>
              </a:lnSpc>
              <a:buFont typeface="Wingdings" panose="05000000000000000000" pitchFamily="2" charset="2"/>
              <a:buChar char="Ø"/>
            </a:pPr>
            <a:endParaRPr lang="en-US" sz="2400" dirty="0" smtClean="0"/>
          </a:p>
          <a:p>
            <a:endParaRPr lang="en-US" dirty="0"/>
          </a:p>
          <a:p>
            <a:endParaRPr lang="en-US" dirty="0" smtClean="0"/>
          </a:p>
          <a:p>
            <a:endParaRPr lang="en-US" dirty="0"/>
          </a:p>
          <a:p>
            <a:endParaRPr lang="en-US" dirty="0"/>
          </a:p>
        </p:txBody>
      </p:sp>
      <p:grpSp>
        <p:nvGrpSpPr>
          <p:cNvPr id="78" name="Group 77"/>
          <p:cNvGrpSpPr/>
          <p:nvPr/>
        </p:nvGrpSpPr>
        <p:grpSpPr>
          <a:xfrm>
            <a:off x="9296400" y="4608333"/>
            <a:ext cx="2743200" cy="2073951"/>
            <a:chOff x="7772400" y="1419581"/>
            <a:chExt cx="2743200" cy="2073951"/>
          </a:xfrm>
        </p:grpSpPr>
        <p:grpSp>
          <p:nvGrpSpPr>
            <p:cNvPr id="76" name="Group 75"/>
            <p:cNvGrpSpPr/>
            <p:nvPr/>
          </p:nvGrpSpPr>
          <p:grpSpPr>
            <a:xfrm>
              <a:off x="7772400" y="1981200"/>
              <a:ext cx="2743200" cy="1512332"/>
              <a:chOff x="7772400" y="1981200"/>
              <a:chExt cx="2743200" cy="1512332"/>
            </a:xfrm>
          </p:grpSpPr>
          <p:sp>
            <p:nvSpPr>
              <p:cNvPr id="7" name="Flowchart: Connector 6"/>
              <p:cNvSpPr/>
              <p:nvPr/>
            </p:nvSpPr>
            <p:spPr>
              <a:xfrm>
                <a:off x="7772400" y="20574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Connector 7"/>
              <p:cNvSpPr/>
              <p:nvPr/>
            </p:nvSpPr>
            <p:spPr>
              <a:xfrm>
                <a:off x="8001000" y="20574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owchart: Connector 8"/>
              <p:cNvSpPr/>
              <p:nvPr/>
            </p:nvSpPr>
            <p:spPr>
              <a:xfrm>
                <a:off x="8153400" y="22098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owchart: Connector 9"/>
              <p:cNvSpPr/>
              <p:nvPr/>
            </p:nvSpPr>
            <p:spPr>
              <a:xfrm>
                <a:off x="8229600" y="25146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owchart: Connector 10"/>
              <p:cNvSpPr/>
              <p:nvPr/>
            </p:nvSpPr>
            <p:spPr>
              <a:xfrm>
                <a:off x="8458200" y="25146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lowchart: Connector 11"/>
              <p:cNvSpPr/>
              <p:nvPr/>
            </p:nvSpPr>
            <p:spPr>
              <a:xfrm>
                <a:off x="8686800" y="25908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Connector 12"/>
              <p:cNvSpPr/>
              <p:nvPr/>
            </p:nvSpPr>
            <p:spPr>
              <a:xfrm>
                <a:off x="8686800" y="22860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lowchart: Connector 13"/>
              <p:cNvSpPr/>
              <p:nvPr/>
            </p:nvSpPr>
            <p:spPr>
              <a:xfrm>
                <a:off x="8382000" y="22860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lowchart: Connector 14"/>
              <p:cNvSpPr/>
              <p:nvPr/>
            </p:nvSpPr>
            <p:spPr>
              <a:xfrm>
                <a:off x="8229600" y="2011681"/>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lowchart: Connector 15"/>
              <p:cNvSpPr/>
              <p:nvPr/>
            </p:nvSpPr>
            <p:spPr>
              <a:xfrm>
                <a:off x="7772400" y="22555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Connector 16"/>
              <p:cNvSpPr/>
              <p:nvPr/>
            </p:nvSpPr>
            <p:spPr>
              <a:xfrm>
                <a:off x="8001000" y="22555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lowchart: Connector 17"/>
              <p:cNvSpPr/>
              <p:nvPr/>
            </p:nvSpPr>
            <p:spPr>
              <a:xfrm>
                <a:off x="8153400" y="24079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lowchart: Connector 18"/>
              <p:cNvSpPr/>
              <p:nvPr/>
            </p:nvSpPr>
            <p:spPr>
              <a:xfrm>
                <a:off x="8229600" y="27127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lowchart: Connector 19"/>
              <p:cNvSpPr/>
              <p:nvPr/>
            </p:nvSpPr>
            <p:spPr>
              <a:xfrm>
                <a:off x="8458200" y="27127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lowchart: Connector 20"/>
              <p:cNvSpPr/>
              <p:nvPr/>
            </p:nvSpPr>
            <p:spPr>
              <a:xfrm>
                <a:off x="8686800" y="27889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lowchart: Connector 21"/>
              <p:cNvSpPr/>
              <p:nvPr/>
            </p:nvSpPr>
            <p:spPr>
              <a:xfrm>
                <a:off x="8686800" y="24841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lowchart: Connector 22"/>
              <p:cNvSpPr/>
              <p:nvPr/>
            </p:nvSpPr>
            <p:spPr>
              <a:xfrm>
                <a:off x="8382000" y="2484119"/>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lowchart: Connector 23"/>
              <p:cNvSpPr/>
              <p:nvPr/>
            </p:nvSpPr>
            <p:spPr>
              <a:xfrm>
                <a:off x="8229600" y="2209800"/>
                <a:ext cx="76200" cy="45719"/>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lowchart: Connector 42"/>
              <p:cNvSpPr/>
              <p:nvPr/>
            </p:nvSpPr>
            <p:spPr>
              <a:xfrm>
                <a:off x="9525000" y="20269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Flowchart: Connector 43"/>
              <p:cNvSpPr/>
              <p:nvPr/>
            </p:nvSpPr>
            <p:spPr>
              <a:xfrm>
                <a:off x="9753600" y="20269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Flowchart: Connector 44"/>
              <p:cNvSpPr/>
              <p:nvPr/>
            </p:nvSpPr>
            <p:spPr>
              <a:xfrm>
                <a:off x="9906000" y="21793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Flowchart: Connector 45"/>
              <p:cNvSpPr/>
              <p:nvPr/>
            </p:nvSpPr>
            <p:spPr>
              <a:xfrm>
                <a:off x="9982200" y="24841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Flowchart: Connector 46"/>
              <p:cNvSpPr/>
              <p:nvPr/>
            </p:nvSpPr>
            <p:spPr>
              <a:xfrm>
                <a:off x="10210800" y="24841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lowchart: Connector 47"/>
              <p:cNvSpPr/>
              <p:nvPr/>
            </p:nvSpPr>
            <p:spPr>
              <a:xfrm>
                <a:off x="10439400" y="25603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lowchart: Connector 48"/>
              <p:cNvSpPr/>
              <p:nvPr/>
            </p:nvSpPr>
            <p:spPr>
              <a:xfrm>
                <a:off x="10439400" y="22555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Flowchart: Connector 49"/>
              <p:cNvSpPr/>
              <p:nvPr/>
            </p:nvSpPr>
            <p:spPr>
              <a:xfrm>
                <a:off x="10134600" y="22555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Flowchart: Connector 50"/>
              <p:cNvSpPr/>
              <p:nvPr/>
            </p:nvSpPr>
            <p:spPr>
              <a:xfrm>
                <a:off x="9982200" y="1981200"/>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Flowchart: Connector 51"/>
              <p:cNvSpPr/>
              <p:nvPr/>
            </p:nvSpPr>
            <p:spPr>
              <a:xfrm>
                <a:off x="9525000" y="22250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lowchart: Connector 52"/>
              <p:cNvSpPr/>
              <p:nvPr/>
            </p:nvSpPr>
            <p:spPr>
              <a:xfrm>
                <a:off x="9753600" y="22250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lowchart: Connector 53"/>
              <p:cNvSpPr/>
              <p:nvPr/>
            </p:nvSpPr>
            <p:spPr>
              <a:xfrm>
                <a:off x="9906000" y="23774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lowchart: Connector 54"/>
              <p:cNvSpPr/>
              <p:nvPr/>
            </p:nvSpPr>
            <p:spPr>
              <a:xfrm>
                <a:off x="9982200" y="26822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lowchart: Connector 55"/>
              <p:cNvSpPr/>
              <p:nvPr/>
            </p:nvSpPr>
            <p:spPr>
              <a:xfrm>
                <a:off x="10210800" y="26822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lowchart: Connector 56"/>
              <p:cNvSpPr/>
              <p:nvPr/>
            </p:nvSpPr>
            <p:spPr>
              <a:xfrm>
                <a:off x="10439400" y="27584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lowchart: Connector 57"/>
              <p:cNvSpPr/>
              <p:nvPr/>
            </p:nvSpPr>
            <p:spPr>
              <a:xfrm>
                <a:off x="10439400" y="24536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lowchart: Connector 58"/>
              <p:cNvSpPr/>
              <p:nvPr/>
            </p:nvSpPr>
            <p:spPr>
              <a:xfrm>
                <a:off x="10134600" y="2453638"/>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Flowchart: Connector 59"/>
              <p:cNvSpPr/>
              <p:nvPr/>
            </p:nvSpPr>
            <p:spPr>
              <a:xfrm>
                <a:off x="9982200" y="2179319"/>
                <a:ext cx="76200" cy="45719"/>
              </a:xfrm>
              <a:prstGeom prst="flowChartConnector">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Connector 61"/>
              <p:cNvCxnSpPr/>
              <p:nvPr/>
            </p:nvCxnSpPr>
            <p:spPr>
              <a:xfrm>
                <a:off x="7772400" y="3124200"/>
                <a:ext cx="0" cy="76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8839200" y="3124200"/>
                <a:ext cx="0" cy="762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V="1">
                <a:off x="7772400" y="3154681"/>
                <a:ext cx="1066800" cy="7619"/>
              </a:xfrm>
              <a:prstGeom prst="line">
                <a:avLst/>
              </a:prstGeom>
            </p:spPr>
            <p:style>
              <a:lnRef idx="1">
                <a:schemeClr val="accent1"/>
              </a:lnRef>
              <a:fillRef idx="0">
                <a:schemeClr val="accent1"/>
              </a:fillRef>
              <a:effectRef idx="0">
                <a:schemeClr val="accent1"/>
              </a:effectRef>
              <a:fontRef idx="minor">
                <a:schemeClr val="tx1"/>
              </a:fontRef>
            </p:style>
          </p:cxnSp>
          <p:sp>
            <p:nvSpPr>
              <p:cNvPr id="68" name="TextBox 67"/>
              <p:cNvSpPr txBox="1"/>
              <p:nvPr/>
            </p:nvSpPr>
            <p:spPr>
              <a:xfrm>
                <a:off x="7879612" y="3124200"/>
                <a:ext cx="776175" cy="369332"/>
              </a:xfrm>
              <a:prstGeom prst="rect">
                <a:avLst/>
              </a:prstGeom>
              <a:noFill/>
            </p:spPr>
            <p:txBody>
              <a:bodyPr wrap="none" rtlCol="0">
                <a:spAutoFit/>
              </a:bodyPr>
              <a:lstStyle/>
              <a:p>
                <a:r>
                  <a:rPr lang="en-US" dirty="0" smtClean="0">
                    <a:solidFill>
                      <a:srgbClr val="0070C0"/>
                    </a:solidFill>
                  </a:rPr>
                  <a:t>within</a:t>
                </a:r>
                <a:endParaRPr lang="en-US" dirty="0">
                  <a:solidFill>
                    <a:srgbClr val="0070C0"/>
                  </a:solidFill>
                </a:endParaRPr>
              </a:p>
            </p:txBody>
          </p:sp>
          <p:cxnSp>
            <p:nvCxnSpPr>
              <p:cNvPr id="69" name="Straight Connector 68"/>
              <p:cNvCxnSpPr/>
              <p:nvPr/>
            </p:nvCxnSpPr>
            <p:spPr>
              <a:xfrm>
                <a:off x="8324764" y="3015734"/>
                <a:ext cx="0" cy="7620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10134600" y="3015734"/>
                <a:ext cx="0" cy="762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V="1">
                <a:off x="8324764" y="3046215"/>
                <a:ext cx="1809836" cy="762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8920673" y="2709482"/>
                <a:ext cx="1013354" cy="369332"/>
              </a:xfrm>
              <a:prstGeom prst="rect">
                <a:avLst/>
              </a:prstGeom>
              <a:noFill/>
            </p:spPr>
            <p:txBody>
              <a:bodyPr wrap="none" rtlCol="0">
                <a:spAutoFit/>
              </a:bodyPr>
              <a:lstStyle/>
              <a:p>
                <a:r>
                  <a:rPr lang="en-US" dirty="0" smtClean="0">
                    <a:solidFill>
                      <a:srgbClr val="C00000"/>
                    </a:solidFill>
                  </a:rPr>
                  <a:t>between</a:t>
                </a:r>
                <a:endParaRPr lang="en-US" dirty="0">
                  <a:solidFill>
                    <a:srgbClr val="C00000"/>
                  </a:solidFill>
                </a:endParaRPr>
              </a:p>
            </p:txBody>
          </p:sp>
          <p:cxnSp>
            <p:nvCxnSpPr>
              <p:cNvPr id="75" name="Straight Connector 74"/>
              <p:cNvCxnSpPr/>
              <p:nvPr/>
            </p:nvCxnSpPr>
            <p:spPr>
              <a:xfrm>
                <a:off x="10134600" y="2971800"/>
                <a:ext cx="0" cy="7620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77" name="TextBox 76"/>
            <p:cNvSpPr txBox="1"/>
            <p:nvPr/>
          </p:nvSpPr>
          <p:spPr>
            <a:xfrm>
              <a:off x="7910100" y="1419581"/>
              <a:ext cx="2242473" cy="369332"/>
            </a:xfrm>
            <a:prstGeom prst="rect">
              <a:avLst/>
            </a:prstGeom>
            <a:noFill/>
          </p:spPr>
          <p:txBody>
            <a:bodyPr wrap="none" rtlCol="0">
              <a:spAutoFit/>
            </a:bodyPr>
            <a:lstStyle/>
            <a:p>
              <a:r>
                <a:rPr lang="en-US" dirty="0" smtClean="0">
                  <a:solidFill>
                    <a:srgbClr val="00B050"/>
                  </a:solidFill>
                </a:rPr>
                <a:t>Good class separation</a:t>
              </a:r>
              <a:endParaRPr lang="en-US" dirty="0">
                <a:solidFill>
                  <a:srgbClr val="00B050"/>
                </a:solidFill>
              </a:endParaRPr>
            </a:p>
          </p:txBody>
        </p:sp>
      </p:grpSp>
      <p:pic>
        <p:nvPicPr>
          <p:cNvPr id="6" name="Picture 5"/>
          <p:cNvPicPr>
            <a:picLocks noChangeAspect="1"/>
          </p:cNvPicPr>
          <p:nvPr/>
        </p:nvPicPr>
        <p:blipFill>
          <a:blip r:embed="rId3"/>
          <a:stretch>
            <a:fillRect/>
          </a:stretch>
        </p:blipFill>
        <p:spPr>
          <a:xfrm>
            <a:off x="603849" y="3631937"/>
            <a:ext cx="3086100" cy="1028700"/>
          </a:xfrm>
          <a:prstGeom prst="rect">
            <a:avLst/>
          </a:prstGeom>
        </p:spPr>
      </p:pic>
      <p:sp>
        <p:nvSpPr>
          <p:cNvPr id="25" name="TextBox 24"/>
          <p:cNvSpPr txBox="1"/>
          <p:nvPr/>
        </p:nvSpPr>
        <p:spPr>
          <a:xfrm>
            <a:off x="3862476" y="3583918"/>
            <a:ext cx="8329524" cy="1477328"/>
          </a:xfrm>
          <a:prstGeom prst="rect">
            <a:avLst/>
          </a:prstGeom>
          <a:noFill/>
        </p:spPr>
        <p:txBody>
          <a:bodyPr wrap="none" rtlCol="0">
            <a:spAutoFit/>
          </a:bodyPr>
          <a:lstStyle/>
          <a:p>
            <a:r>
              <a:rPr lang="en-US" dirty="0" err="1">
                <a:latin typeface="Helvetica" panose="020B0604020202020204" pitchFamily="34" charset="0"/>
                <a:cs typeface="Helvetica" panose="020B0604020202020204" pitchFamily="34" charset="0"/>
              </a:rPr>
              <a:t>μ</a:t>
            </a:r>
            <a:r>
              <a:rPr lang="en-US" baseline="-25000" dirty="0" err="1">
                <a:latin typeface="Helvetica" panose="020B0604020202020204" pitchFamily="34" charset="0"/>
                <a:cs typeface="Helvetica" panose="020B0604020202020204" pitchFamily="34" charset="0"/>
              </a:rPr>
              <a:t>j</a:t>
            </a:r>
            <a:r>
              <a:rPr lang="en-US" dirty="0">
                <a:latin typeface="Helvetica" panose="020B0604020202020204" pitchFamily="34" charset="0"/>
                <a:cs typeface="Helvetica" panose="020B0604020202020204" pitchFamily="34" charset="0"/>
              </a:rPr>
              <a:t> - mean of the data points belonging to class j for a particular feature,</a:t>
            </a:r>
          </a:p>
          <a:p>
            <a:r>
              <a:rPr lang="en-US" dirty="0" err="1">
                <a:latin typeface="Helvetica" panose="020B0604020202020204" pitchFamily="34" charset="0"/>
                <a:cs typeface="Helvetica" panose="020B0604020202020204" pitchFamily="34" charset="0"/>
              </a:rPr>
              <a:t>σ</a:t>
            </a:r>
            <a:r>
              <a:rPr lang="en-US" baseline="-25000" dirty="0" err="1">
                <a:latin typeface="Helvetica" panose="020B0604020202020204" pitchFamily="34" charset="0"/>
                <a:cs typeface="Helvetica" panose="020B0604020202020204" pitchFamily="34" charset="0"/>
              </a:rPr>
              <a:t>j</a:t>
            </a:r>
            <a:r>
              <a:rPr lang="en-US" dirty="0">
                <a:latin typeface="Helvetica" panose="020B0604020202020204" pitchFamily="34" charset="0"/>
                <a:cs typeface="Helvetica" panose="020B0604020202020204" pitchFamily="34" charset="0"/>
              </a:rPr>
              <a:t> - standard deviation of data points belonging to class j for a particular feature,</a:t>
            </a:r>
          </a:p>
          <a:p>
            <a:r>
              <a:rPr lang="en-US" dirty="0" err="1">
                <a:latin typeface="Helvetica" panose="020B0604020202020204" pitchFamily="34" charset="0"/>
                <a:cs typeface="Helvetica" panose="020B0604020202020204" pitchFamily="34" charset="0"/>
              </a:rPr>
              <a:t>p</a:t>
            </a:r>
            <a:r>
              <a:rPr lang="en-US" baseline="-25000" dirty="0" err="1">
                <a:latin typeface="Helvetica" panose="020B0604020202020204" pitchFamily="34" charset="0"/>
                <a:cs typeface="Helvetica" panose="020B0604020202020204" pitchFamily="34" charset="0"/>
              </a:rPr>
              <a:t>j</a:t>
            </a:r>
            <a:r>
              <a:rPr lang="en-US" baseline="-25000" dirty="0">
                <a:latin typeface="Helvetica" panose="020B0604020202020204" pitchFamily="34" charset="0"/>
                <a:cs typeface="Helvetica" panose="020B0604020202020204" pitchFamily="34" charset="0"/>
              </a:rPr>
              <a:t> </a:t>
            </a:r>
            <a:r>
              <a:rPr lang="en-US" dirty="0">
                <a:latin typeface="Helvetica" panose="020B0604020202020204" pitchFamily="34" charset="0"/>
                <a:cs typeface="Helvetica" panose="020B0604020202020204" pitchFamily="34" charset="0"/>
              </a:rPr>
              <a:t>- the fraction of data points belonging to class j.</a:t>
            </a:r>
            <a:endParaRPr lang="en-US" sz="2400" dirty="0">
              <a:latin typeface="Helvetica" panose="020B0604020202020204" pitchFamily="34" charset="0"/>
              <a:cs typeface="Helvetica" panose="020B0604020202020204" pitchFamily="34" charset="0"/>
            </a:endParaRPr>
          </a:p>
          <a:p>
            <a:r>
              <a:rPr lang="en-US" dirty="0">
                <a:latin typeface="Helvetica" panose="020B0604020202020204" pitchFamily="34" charset="0"/>
                <a:cs typeface="Helvetica" panose="020B0604020202020204" pitchFamily="34" charset="0"/>
              </a:rPr>
              <a:t>μ - the global mean of the data on the feature</a:t>
            </a:r>
            <a:endParaRPr lang="en-US" sz="2400" dirty="0">
              <a:latin typeface="Helvetica" panose="020B0604020202020204" pitchFamily="34" charset="0"/>
              <a:cs typeface="Helvetica" panose="020B0604020202020204" pitchFamily="34" charset="0"/>
            </a:endParaRPr>
          </a:p>
          <a:p>
            <a:endParaRPr lang="en-US" dirty="0"/>
          </a:p>
        </p:txBody>
      </p:sp>
    </p:spTree>
    <p:extLst>
      <p:ext uri="{BB962C8B-B14F-4D97-AF65-F5344CB8AC3E}">
        <p14:creationId xmlns:p14="http://schemas.microsoft.com/office/powerpoint/2010/main" val="3132694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ppt_x"/>
                                          </p:val>
                                        </p:tav>
                                        <p:tav tm="100000">
                                          <p:val>
                                            <p:strVal val="#ppt_x"/>
                                          </p:val>
                                        </p:tav>
                                      </p:tavLst>
                                    </p:anim>
                                    <p:anim calcmode="lin" valueType="num">
                                      <p:cBhvr additive="base">
                                        <p:cTn id="8" dur="500" fill="hold"/>
                                        <p:tgtEl>
                                          <p:spTgt spid="7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 calcmode="lin" valueType="num">
                                      <p:cBhvr additive="base">
                                        <p:cTn id="25"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additive="base">
                                        <p:cTn id="31" dur="500" fill="hold"/>
                                        <p:tgtEl>
                                          <p:spTgt spid="6"/>
                                        </p:tgtEl>
                                        <p:attrNameLst>
                                          <p:attrName>ppt_x</p:attrName>
                                        </p:attrNameLst>
                                      </p:cBhvr>
                                      <p:tavLst>
                                        <p:tav tm="0">
                                          <p:val>
                                            <p:strVal val="#ppt_x"/>
                                          </p:val>
                                        </p:tav>
                                        <p:tav tm="100000">
                                          <p:val>
                                            <p:strVal val="#ppt_x"/>
                                          </p:val>
                                        </p:tav>
                                      </p:tavLst>
                                    </p:anim>
                                    <p:anim calcmode="lin" valueType="num">
                                      <p:cBhvr additive="base">
                                        <p:cTn id="32" dur="500" fill="hold"/>
                                        <p:tgtEl>
                                          <p:spTgt spid="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additive="base">
                                        <p:cTn id="35" dur="500" fill="hold"/>
                                        <p:tgtEl>
                                          <p:spTgt spid="25"/>
                                        </p:tgtEl>
                                        <p:attrNameLst>
                                          <p:attrName>ppt_x</p:attrName>
                                        </p:attrNameLst>
                                      </p:cBhvr>
                                      <p:tavLst>
                                        <p:tav tm="0">
                                          <p:val>
                                            <p:strVal val="#ppt_x"/>
                                          </p:val>
                                        </p:tav>
                                        <p:tav tm="100000">
                                          <p:val>
                                            <p:strVal val="#ppt_x"/>
                                          </p:val>
                                        </p:tav>
                                      </p:tavLst>
                                    </p:anim>
                                    <p:anim calcmode="lin" valueType="num">
                                      <p:cBhvr additive="base">
                                        <p:cTn id="36"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1447800" y="5181600"/>
            <a:ext cx="10515600" cy="1500187"/>
          </a:xfrm>
        </p:spPr>
        <p:txBody>
          <a:bodyPr>
            <a:normAutofit/>
          </a:bodyPr>
          <a:lstStyle/>
          <a:p>
            <a:pPr marL="0" lvl="1" algn="r">
              <a:spcBef>
                <a:spcPts val="1000"/>
              </a:spcBef>
            </a:pPr>
            <a:r>
              <a:rPr lang="en-US" sz="2400" dirty="0">
                <a:latin typeface="Helvetica" panose="020B0604020202020204" pitchFamily="34" charset="0"/>
                <a:cs typeface="Helvetica" panose="020B0604020202020204" pitchFamily="34" charset="0"/>
              </a:rPr>
              <a:t>In our next </a:t>
            </a:r>
            <a:r>
              <a:rPr lang="en-US" sz="2400" dirty="0" err="1">
                <a:latin typeface="Helvetica" panose="020B0604020202020204" pitchFamily="34" charset="0"/>
                <a:cs typeface="Helvetica" panose="020B0604020202020204" pitchFamily="34" charset="0"/>
              </a:rPr>
              <a:t>session:</a:t>
            </a:r>
            <a:r>
              <a:rPr lang="en-US" sz="2400" dirty="0" err="1">
                <a:latin typeface="Helvetica" panose="020B0604020202020204" pitchFamily="34" charset="0"/>
                <a:cs typeface="Helvetica" panose="020B0604020202020204" pitchFamily="34" charset="0"/>
              </a:rPr>
              <a:t>Feature</a:t>
            </a:r>
            <a:r>
              <a:rPr lang="en-US" sz="2400" dirty="0">
                <a:latin typeface="Helvetica" panose="020B0604020202020204" pitchFamily="34" charset="0"/>
                <a:cs typeface="Helvetica" panose="020B0604020202020204" pitchFamily="34" charset="0"/>
              </a:rPr>
              <a:t> selection using wrapper methods</a:t>
            </a:r>
          </a:p>
          <a:p>
            <a:endParaRPr lang="en-US"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38503003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16326</TotalTime>
  <Words>347</Words>
  <Application>Microsoft Office PowerPoint</Application>
  <PresentationFormat>Widescreen</PresentationFormat>
  <Paragraphs>43</Paragraphs>
  <Slides>5</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Calibri Light</vt:lpstr>
      <vt:lpstr>Helvetica</vt:lpstr>
      <vt:lpstr>Helvetica Light</vt:lpstr>
      <vt:lpstr>Wingdings</vt:lpstr>
      <vt:lpstr>Office Theme</vt:lpstr>
      <vt:lpstr>Feature subset selection using Fisher Score </vt:lpstr>
      <vt:lpstr>Learning Objectives</vt:lpstr>
      <vt:lpstr>How class information is useful?</vt:lpstr>
      <vt:lpstr>Fisher Score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Aruna</cp:lastModifiedBy>
  <cp:revision>442</cp:revision>
  <dcterms:created xsi:type="dcterms:W3CDTF">2018-10-16T06:13:57Z</dcterms:created>
  <dcterms:modified xsi:type="dcterms:W3CDTF">2019-07-19T10:18:14Z</dcterms:modified>
</cp:coreProperties>
</file>